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0.png" ContentType="image/png"/>
  <Override PartName="/ppt/media/image28.png" ContentType="image/png"/>
  <Override PartName="/ppt/media/image27.png" ContentType="image/png"/>
  <Override PartName="/ppt/media/image26.jpeg" ContentType="image/jpeg"/>
  <Override PartName="/ppt/media/image25.jpeg" ContentType="image/jpeg"/>
  <Override PartName="/ppt/media/image24.png" ContentType="image/png"/>
  <Override PartName="/ppt/media/image9.wmf" ContentType="image/x-wmf"/>
  <Override PartName="/ppt/media/image10.wmf" ContentType="image/x-wmf"/>
  <Override PartName="/ppt/media/image23.png" ContentType="image/png"/>
  <Override PartName="/ppt/media/image8.png" ContentType="image/png"/>
  <Override PartName="/ppt/media/image29.jpeg" ContentType="image/jpeg"/>
  <Override PartName="/ppt/media/image7.png" ContentType="image/png"/>
  <Override PartName="/ppt/media/image1.wmf" ContentType="image/x-wmf"/>
  <Override PartName="/ppt/media/image6.wmf" ContentType="image/x-wmf"/>
  <Override PartName="/ppt/media/image21.wmf" ContentType="image/x-wmf"/>
  <Override PartName="/ppt/media/image2.wmf" ContentType="image/x-wmf"/>
  <Override PartName="/ppt/media/image22.wmf" ContentType="image/x-wmf"/>
  <Override PartName="/ppt/media/image3.png" ContentType="image/png"/>
  <Override PartName="/ppt/media/image5.wmf" ContentType="image/x-wmf"/>
  <Override PartName="/ppt/media/image4.png" ContentType="image/png"/>
  <Override PartName="/ppt/media/image11.png" ContentType="image/png"/>
  <Override PartName="/ppt/media/image12.png" ContentType="image/png"/>
  <Override PartName="/ppt/media/image13.wmf" ContentType="image/x-wmf"/>
  <Override PartName="/ppt/media/image14.wmf" ContentType="image/x-wmf"/>
  <Override PartName="/ppt/media/image15.png" ContentType="image/png"/>
  <Override PartName="/ppt/media/image16.png" ContentType="image/png"/>
  <Override PartName="/ppt/media/image31.png" ContentType="image/png"/>
  <Override PartName="/ppt/media/image17.wmf" ContentType="image/x-wmf"/>
  <Override PartName="/ppt/media/image32.png" ContentType="image/png"/>
  <Override PartName="/ppt/media/image18.wmf" ContentType="image/x-wmf"/>
  <Override PartName="/ppt/media/image19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6C71800-1E2A-442D-BA4A-313AFC4A24B6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CCDB004-377B-47DB-A7D8-032E9C164B5E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EB8548F5-0ED4-41A0-B564-F3F130AB4817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57DFA2B-E72B-473A-A26C-6712E76C06A7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5819825-2197-4870-81F0-8B87D8E4C6F6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E80E3115-A438-4696-93BC-A722F83002CA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0EF52E1-7957-4E6F-B393-8165B6D9F660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1E99A92-909D-4E58-9E5C-52614E730A55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E6C51B7-E681-443A-8AB1-C2010DB51C03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FD0A1BB-0E16-4664-A83C-A6E63652EFE9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C87EF66-133C-44A7-A257-E733F7AED6BD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A20949D-8EE7-4079-A885-0D01E6FA4DA5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A76C9B8-6419-4F3B-B5EC-758E4BBF8D5E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962E83A-2AC7-46DA-8D61-ABBB692F6D59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01A1846-E848-47DE-9B1A-688F02EF4292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3C32AF9-75D2-4430-A6B6-A8EE02491433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18D54AB-0B6E-4B55-8BBE-8C729FFE43EC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82FD16E-208C-4367-8AA4-F319BC5D6C2D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73F00E8-6C0C-4D7F-9E88-3D73906A2537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D875618-CD01-476F-B8EA-FDCE5BAF1B60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332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021200" y="9721800"/>
            <a:ext cx="3074400" cy="509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FB6F066-7E68-4B79-8930-10378ACE9EDB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&lt;number&gt;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wmf"/><Relationship Id="rId7" Type="http://schemas.openxmlformats.org/officeDocument/2006/relationships/image" Target="../media/image6.wmf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wmf"/><Relationship Id="rId7" Type="http://schemas.openxmlformats.org/officeDocument/2006/relationships/image" Target="../media/image22.wmf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9" descr=""/>
          <p:cNvPicPr/>
          <p:nvPr/>
        </p:nvPicPr>
        <p:blipFill>
          <a:blip r:embed="rId2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1" name="Grafik 10" descr=""/>
          <p:cNvPicPr/>
          <p:nvPr/>
        </p:nvPicPr>
        <p:blipFill>
          <a:blip r:embed="rId3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2" name="Picture 5" descr=""/>
          <p:cNvPicPr/>
          <p:nvPr/>
        </p:nvPicPr>
        <p:blipFill>
          <a:blip r:embed="rId4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3" name="CustomShape 1" hidden="1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5" descr=""/>
          <p:cNvPicPr/>
          <p:nvPr/>
        </p:nvPicPr>
        <p:blipFill>
          <a:blip r:embed="rId5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Grafik 5" descr=""/>
          <p:cNvPicPr/>
          <p:nvPr/>
        </p:nvPicPr>
        <p:blipFill>
          <a:blip r:embed="rId6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7" name="Grafik 6" descr=""/>
          <p:cNvPicPr/>
          <p:nvPr/>
        </p:nvPicPr>
        <p:blipFill>
          <a:blip r:embed="rId7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"/>
          <p:cNvPicPr/>
          <p:nvPr/>
        </p:nvPicPr>
        <p:blipFill>
          <a:blip r:embed="rId2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45" name="Grafik 44" descr=""/>
          <p:cNvPicPr/>
          <p:nvPr/>
        </p:nvPicPr>
        <p:blipFill>
          <a:blip r:embed="rId3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47" name="CustomShape 1" hidden="1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5" descr=""/>
          <p:cNvPicPr/>
          <p:nvPr/>
        </p:nvPicPr>
        <p:blipFill>
          <a:blip r:embed="rId5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Grafik 49" descr=""/>
          <p:cNvPicPr/>
          <p:nvPr/>
        </p:nvPicPr>
        <p:blipFill>
          <a:blip r:embed="rId6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51" name="Grafik 50" descr=""/>
          <p:cNvPicPr/>
          <p:nvPr/>
        </p:nvPicPr>
        <p:blipFill>
          <a:blip r:embed="rId7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43" descr=""/>
          <p:cNvPicPr/>
          <p:nvPr/>
        </p:nvPicPr>
        <p:blipFill>
          <a:blip r:embed="rId2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89" name="Grafik 44" descr=""/>
          <p:cNvPicPr/>
          <p:nvPr/>
        </p:nvPicPr>
        <p:blipFill>
          <a:blip r:embed="rId3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4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91" name="CustomShape 1" hidden="1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5" descr=""/>
          <p:cNvPicPr/>
          <p:nvPr/>
        </p:nvPicPr>
        <p:blipFill>
          <a:blip r:embed="rId5"/>
          <a:stretch/>
        </p:blipFill>
        <p:spPr>
          <a:xfrm>
            <a:off x="7588080" y="233280"/>
            <a:ext cx="1256760" cy="91692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0" y="6399360"/>
            <a:ext cx="9141840" cy="49320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Grafik 49" descr=""/>
          <p:cNvPicPr/>
          <p:nvPr/>
        </p:nvPicPr>
        <p:blipFill>
          <a:blip r:embed="rId6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pic>
        <p:nvPicPr>
          <p:cNvPr id="95" name="Grafik 50" descr=""/>
          <p:cNvPicPr/>
          <p:nvPr/>
        </p:nvPicPr>
        <p:blipFill>
          <a:blip r:embed="rId7"/>
          <a:stretch/>
        </p:blipFill>
        <p:spPr>
          <a:xfrm>
            <a:off x="216000" y="6426360"/>
            <a:ext cx="455400" cy="417240"/>
          </a:xfrm>
          <a:prstGeom prst="rect">
            <a:avLst/>
          </a:prstGeom>
          <a:ln>
            <a:noFill/>
          </a:ln>
        </p:spPr>
      </p:pic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700200" y="2791440"/>
            <a:ext cx="784656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Entwurf einer Klassenhierarchie für militärische Simulationen in DIS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83280" y="1917000"/>
            <a:ext cx="784656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Masterarbeit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7280" y="501300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6" name="Table 3"/>
          <p:cNvGraphicFramePr/>
          <p:nvPr/>
        </p:nvGraphicFramePr>
        <p:xfrm>
          <a:off x="122400" y="1613520"/>
          <a:ext cx="8651880" cy="4115160"/>
        </p:xfrm>
        <a:graphic>
          <a:graphicData uri="http://schemas.openxmlformats.org/drawingml/2006/table">
            <a:tbl>
              <a:tblPr/>
              <a:tblGrid>
                <a:gridCol w="1115280"/>
                <a:gridCol w="2756160"/>
                <a:gridCol w="4780800"/>
              </a:tblGrid>
              <a:tr h="94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1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Field size (bits)</a:t>
                      </a:r>
                      <a:endParaRPr b="0" lang="de-DE" sz="11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rowSpan="7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05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64</a:t>
                      </a:r>
                      <a:endParaRPr b="0" lang="de-DE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Type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Kind—8-bit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(Platform (1))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Domain—8-bit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(Surface (3))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Country—16-bit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(Germany (78))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Category—8-bit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(Guided Missile Frigate (FFG) (6))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Subcategory—8-bit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((3) F124)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Specific—8-bit enumeration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Extra—8-bit enumeration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88000" y="936360"/>
            <a:ext cx="32389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60000" y="1512000"/>
            <a:ext cx="4390920" cy="31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rafik 134" descr=""/>
          <p:cNvPicPr/>
          <p:nvPr/>
        </p:nvPicPr>
        <p:blipFill>
          <a:blip r:embed="rId1"/>
          <a:stretch/>
        </p:blipFill>
        <p:spPr>
          <a:xfrm>
            <a:off x="5328000" y="1957320"/>
            <a:ext cx="3441960" cy="2146320"/>
          </a:xfrm>
          <a:prstGeom prst="rect">
            <a:avLst/>
          </a:prstGeom>
          <a:ln>
            <a:noFill/>
          </a:ln>
        </p:spPr>
      </p:pic>
      <p:graphicFrame>
        <p:nvGraphicFramePr>
          <p:cNvPr id="181" name="Table 4"/>
          <p:cNvGraphicFramePr/>
          <p:nvPr/>
        </p:nvGraphicFramePr>
        <p:xfrm>
          <a:off x="221760" y="1834920"/>
          <a:ext cx="4838400" cy="2557080"/>
        </p:xfrm>
        <a:graphic>
          <a:graphicData uri="http://schemas.openxmlformats.org/drawingml/2006/table">
            <a:tbl>
              <a:tblPr/>
              <a:tblGrid>
                <a:gridCol w="2419200"/>
                <a:gridCol w="2419560"/>
              </a:tblGrid>
              <a:tr h="347760">
                <a:tc rowSpan="3"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Orientation 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Psi (ψ) (Z-Achse)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Theta (θ) (Y-Achse)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Phi (φ) (X-Achse)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 rowSpan="3"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Linear Velocity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x-component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y-component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z-component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 rowSpan="3"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Location (Position)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X-component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Y-component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Z-component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2" name="CustomShape 5"/>
          <p:cNvSpPr/>
          <p:nvPr/>
        </p:nvSpPr>
        <p:spPr>
          <a:xfrm>
            <a:off x="153720" y="599256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84" name="Table 2"/>
          <p:cNvGraphicFramePr/>
          <p:nvPr/>
        </p:nvGraphicFramePr>
        <p:xfrm>
          <a:off x="107640" y="859680"/>
          <a:ext cx="8640360" cy="1288080"/>
        </p:xfrm>
        <a:graphic>
          <a:graphicData uri="http://schemas.openxmlformats.org/drawingml/2006/table">
            <a:tbl>
              <a:tblPr/>
              <a:tblGrid>
                <a:gridCol w="1113840"/>
                <a:gridCol w="2752560"/>
                <a:gridCol w="4774320"/>
              </a:tblGrid>
              <a:tr h="729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1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Field size (bits)</a:t>
                      </a:r>
                      <a:endParaRPr b="0" lang="de-DE" sz="11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412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05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128</a:t>
                      </a:r>
                      <a:endParaRPr b="0" lang="de-DE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Variable Parameter record #N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 Type—8-bit enumeration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4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Record-Specific fields—120 bits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5" name="CustomShape 3"/>
          <p:cNvSpPr/>
          <p:nvPr/>
        </p:nvSpPr>
        <p:spPr>
          <a:xfrm>
            <a:off x="216000" y="563256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Grafik 140" descr=""/>
          <p:cNvPicPr/>
          <p:nvPr/>
        </p:nvPicPr>
        <p:blipFill>
          <a:blip r:embed="rId1"/>
          <a:stretch/>
        </p:blipFill>
        <p:spPr>
          <a:xfrm>
            <a:off x="144000" y="2304000"/>
            <a:ext cx="5687640" cy="3336480"/>
          </a:xfrm>
          <a:prstGeom prst="rect">
            <a:avLst/>
          </a:prstGeom>
          <a:ln>
            <a:noFill/>
          </a:ln>
        </p:spPr>
      </p:pic>
      <p:pic>
        <p:nvPicPr>
          <p:cNvPr id="187" name="Grafik 141" descr=""/>
          <p:cNvPicPr/>
          <p:nvPr/>
        </p:nvPicPr>
        <p:blipFill>
          <a:blip r:embed="rId2"/>
          <a:stretch/>
        </p:blipFill>
        <p:spPr>
          <a:xfrm>
            <a:off x="6480000" y="2664000"/>
            <a:ext cx="1751760" cy="2571120"/>
          </a:xfrm>
          <a:prstGeom prst="rect">
            <a:avLst/>
          </a:prstGeom>
          <a:ln>
            <a:noFill/>
          </a:ln>
        </p:spPr>
      </p:pic>
      <p:sp>
        <p:nvSpPr>
          <p:cNvPr id="188" name="CustomShape 4"/>
          <p:cNvSpPr/>
          <p:nvPr/>
        </p:nvSpPr>
        <p:spPr>
          <a:xfrm>
            <a:off x="6369840" y="517248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[5]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rafik 143" descr=""/>
          <p:cNvPicPr/>
          <p:nvPr/>
        </p:nvPicPr>
        <p:blipFill>
          <a:blip r:embed="rId1"/>
          <a:stretch/>
        </p:blipFill>
        <p:spPr>
          <a:xfrm>
            <a:off x="974160" y="792720"/>
            <a:ext cx="6008040" cy="554148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2880000" y="3672000"/>
            <a:ext cx="25182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Lat.:0.00 Lon.: 0.00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Grafik 146" descr=""/>
          <p:cNvPicPr/>
          <p:nvPr/>
        </p:nvPicPr>
        <p:blipFill>
          <a:blip r:embed="rId1"/>
          <a:stretch/>
        </p:blipFill>
        <p:spPr>
          <a:xfrm>
            <a:off x="216360" y="1771200"/>
            <a:ext cx="8589240" cy="34830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88000" y="936000"/>
            <a:ext cx="22302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Grafik 149" descr=""/>
          <p:cNvPicPr/>
          <p:nvPr/>
        </p:nvPicPr>
        <p:blipFill>
          <a:blip r:embed="rId1"/>
          <a:stretch/>
        </p:blipFill>
        <p:spPr>
          <a:xfrm>
            <a:off x="504360" y="1240200"/>
            <a:ext cx="8277840" cy="431424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288000" y="936360"/>
            <a:ext cx="22302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288000" y="936360"/>
            <a:ext cx="22302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Konstruktor: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288000" y="1584000"/>
            <a:ext cx="7774200" cy="5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warShip</a:t>
            </a:r>
            <a:r>
              <a:rPr b="0" lang="de-DE" sz="15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(std::string</a:t>
            </a:r>
            <a:r>
              <a:rPr b="0" lang="de-DE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5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5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Name, std::string</a:t>
            </a:r>
            <a:r>
              <a:rPr b="0" lang="de-DE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5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5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Type, std::string</a:t>
            </a:r>
            <a:r>
              <a:rPr b="0" lang="de-DE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5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5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r>
              <a:rPr b="0" lang="de-DE" sz="15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);</a:t>
            </a:r>
            <a:endParaRPr b="0" lang="de-DE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288000" y="2114640"/>
            <a:ext cx="8206920" cy="21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Standardwerte: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 = „Platform“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 = „Surface“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 = Lat.: 0, Lon.: 0, height = 0m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Besonderheit bei den Werten für „Category“ und „SubCategory“: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Beispiel für Fregatte Typ F124: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 = „Guided Missile Frigate (FFG)“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SubCategory = „Sachsen Class (Type F124)“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Für die Übersetzung in eine ESPDU nötig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88000" y="936360"/>
            <a:ext cx="32389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60000" y="1512000"/>
            <a:ext cx="4390920" cy="31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– Header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EntityID/ForceID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Type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Velocity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Orientation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Articulation Parameter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288000" y="936360"/>
            <a:ext cx="32389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EntityID/ForceID: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360000" y="1512000"/>
            <a:ext cx="4390920" cy="31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08" name="Table 4"/>
          <p:cNvGraphicFramePr/>
          <p:nvPr/>
        </p:nvGraphicFramePr>
        <p:xfrm>
          <a:off x="2385720" y="1776600"/>
          <a:ext cx="4035600" cy="3952440"/>
        </p:xfrm>
        <a:graphic>
          <a:graphicData uri="http://schemas.openxmlformats.org/drawingml/2006/table">
            <a:tbl>
              <a:tblPr/>
              <a:tblGrid>
                <a:gridCol w="2018160"/>
                <a:gridCol w="2017800"/>
              </a:tblGrid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Value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Description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Other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Friendly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Opposing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Neutral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Friendly 2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Opposing 2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6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Neutral 2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...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…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288000" y="936360"/>
            <a:ext cx="32389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360000" y="1512000"/>
            <a:ext cx="4390920" cy="31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getDISEntityType();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 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DIS_EntityType_Variables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 Strings: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 = undefined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= undefined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Unterstütze Einheiten in „map‘s“ in der „DIS_enum.cpp“ enthalten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5040000" y="360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5040000" y="1224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5040000" y="2088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5040000" y="2952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5040000" y="3816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5868000" y="1008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0"/>
          <p:cNvSpPr/>
          <p:nvPr/>
        </p:nvSpPr>
        <p:spPr>
          <a:xfrm>
            <a:off x="5868000" y="1872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1"/>
          <p:cNvSpPr/>
          <p:nvPr/>
        </p:nvSpPr>
        <p:spPr>
          <a:xfrm>
            <a:off x="4572000" y="4572000"/>
            <a:ext cx="2590920" cy="1798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 cap="rnd" w="19080">
            <a:solidFill>
              <a:srgbClr val="ff000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2"/>
          <p:cNvSpPr/>
          <p:nvPr/>
        </p:nvSpPr>
        <p:spPr>
          <a:xfrm>
            <a:off x="5868000" y="2736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3"/>
          <p:cNvSpPr/>
          <p:nvPr/>
        </p:nvSpPr>
        <p:spPr>
          <a:xfrm>
            <a:off x="5868000" y="3600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4"/>
          <p:cNvSpPr/>
          <p:nvPr/>
        </p:nvSpPr>
        <p:spPr>
          <a:xfrm>
            <a:off x="5040000" y="4680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5040000" y="5544000"/>
            <a:ext cx="1654920" cy="646920"/>
          </a:xfrm>
          <a:prstGeom prst="rect">
            <a:avLst/>
          </a:prstGeom>
          <a:noFill/>
          <a:ln/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5868000" y="4464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7"/>
          <p:cNvSpPr/>
          <p:nvPr/>
        </p:nvSpPr>
        <p:spPr>
          <a:xfrm>
            <a:off x="5868000" y="5328000"/>
            <a:ext cx="36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Gliederung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Konstruktor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Testprogramm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Zusammenfassung und Ausblick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288000" y="936360"/>
            <a:ext cx="32389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Articulation Parameter: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60000" y="1512000"/>
            <a:ext cx="4390920" cy="31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29" name="Table 4"/>
          <p:cNvGraphicFramePr/>
          <p:nvPr/>
        </p:nvGraphicFramePr>
        <p:xfrm>
          <a:off x="2180160" y="1962000"/>
          <a:ext cx="5075280" cy="257436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364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Typ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Parameter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178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Primary Turret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Azimuth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Azimuth_Rate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Elevation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(Elevation_Rate)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43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VLS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(Azimuth)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43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Radar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(Position)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Sonar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(Position)</a:t>
                      </a: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Testprogramm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32000" y="1440000"/>
            <a:ext cx="7919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Schiffe vom Typ F124 und F123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Panzer vom Typ Leopard 2 A6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F124 fährt ein Kurs am Equator und sendet alle 0.5 sek PDU ins Netzwerk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Zusamme</a:t>
            </a: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nfassung </a:t>
            </a: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und </a:t>
            </a: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Ausblick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432000" y="1080000"/>
            <a:ext cx="6839640" cy="39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Fähigkeiten: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Erstellung von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Objekten und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Equipment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Simulation 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Objekte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losgelöst vom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DIS-Protokoll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Übersetzen 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Objekte in das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DIS-Protokoll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Versenden 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Objekte an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andere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Simulation/View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Begrenzte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Anzahl an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unterstützten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Einheiten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Ausblick: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ie kann beliebig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erweitert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werden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Anzahl 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unterstützten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Einheiten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einfach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Erweiterbar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 neuer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einfach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realisierbar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1840" indent="-285480">
              <a:lnSpc>
                <a:spcPct val="100000"/>
              </a:lnSpc>
              <a:buClr>
                <a:srgbClr val="cc0000"/>
              </a:buClr>
              <a:buFont typeface="Arial"/>
              <a:buChar char="−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Positionsprüf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1840" indent="-285480">
              <a:lnSpc>
                <a:spcPct val="100000"/>
              </a:lnSpc>
              <a:buClr>
                <a:srgbClr val="cc0000"/>
              </a:buClr>
              <a:buFont typeface="Arial"/>
              <a:buChar char="−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Erstellen von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Fahrplänen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Routenanwei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1840" indent="-285480">
              <a:lnSpc>
                <a:spcPct val="100000"/>
              </a:lnSpc>
              <a:buClr>
                <a:srgbClr val="cc0000"/>
              </a:buClr>
              <a:buFont typeface="Arial"/>
              <a:buChar char="−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Interaktionen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mit anderen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Objekten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(Kollision,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Beschuss, ...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10760" y="20952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Frag</a:t>
            </a:r>
            <a:r>
              <a:rPr b="0" lang="de-DE" sz="4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en?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70280" y="1449000"/>
            <a:ext cx="8803080" cy="29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[1] https://www.copybook.com/media/military/profiles/laarsa-legion-of-associated-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airborne-republic-of-south-africa/migrated/images/SimuStrike-800.jpg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[2] https://news.usni.org/wp-content/uploads/2018/02/161118-N-N0443-0040.jpg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 IEEE Standard for Distributed Interactive Simulation – Aplication Protocols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[4] http://earthstationnotes.blogspot.com/2011/08/cone-of-silence-demystified.html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[5] http://open-dis.org/Open-DIS.ppt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Motivation: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Grafik 3" descr=""/>
          <p:cNvPicPr/>
          <p:nvPr/>
        </p:nvPicPr>
        <p:blipFill>
          <a:blip r:embed="rId1"/>
          <a:stretch/>
        </p:blipFill>
        <p:spPr>
          <a:xfrm>
            <a:off x="395640" y="1917000"/>
            <a:ext cx="4120200" cy="2734200"/>
          </a:xfrm>
          <a:prstGeom prst="rect">
            <a:avLst/>
          </a:prstGeom>
          <a:ln>
            <a:noFill/>
          </a:ln>
        </p:spPr>
      </p:pic>
      <p:pic>
        <p:nvPicPr>
          <p:cNvPr id="144" name="Grafik 6" descr=""/>
          <p:cNvPicPr/>
          <p:nvPr/>
        </p:nvPicPr>
        <p:blipFill>
          <a:blip r:embed="rId2"/>
          <a:stretch/>
        </p:blipFill>
        <p:spPr>
          <a:xfrm>
            <a:off x="4626000" y="1917000"/>
            <a:ext cx="4318200" cy="273420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395640" y="4658760"/>
            <a:ext cx="287820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F/A-18 SimuStrike [1]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572000" y="4535640"/>
            <a:ext cx="34156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Mission Bridge (FMB) simulator (USN)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[2]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Motivation: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Verknüpfung der beiden Simulatoren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Gemeinsames absolvieren von Trainings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Operation verbundener Kräfte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Ausbildung von Personal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Entwicklung und Tests neuer Taktiken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Ziel: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Entwurf einer Klassenhierarchie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Erstellung eines Objektes mithilfe der Klassenhierarchie 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 des erstellten Objektes in das DIS - Protokoll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251640" y="9788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7640" indent="-285480">
              <a:lnSpc>
                <a:spcPct val="100000"/>
              </a:lnSpc>
              <a:buClr>
                <a:srgbClr val="ca003b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Historie</a:t>
            </a: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2080" indent="-342720">
              <a:lnSpc>
                <a:spcPct val="100000"/>
              </a:lnSpc>
              <a:buClr>
                <a:srgbClr val="ca003b"/>
              </a:buClr>
              <a:buFont typeface="Symbol" charset="2"/>
              <a:buChar char=""/>
            </a:pPr>
            <a:r>
              <a:rPr b="0" lang="de-DE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Entwickelt vom „Institute for Simulation and Training (IST)“ der  „University of Central Florida“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2080" indent="-342720">
              <a:lnSpc>
                <a:spcPct val="100000"/>
              </a:lnSpc>
              <a:buClr>
                <a:srgbClr val="ca003b"/>
              </a:buClr>
              <a:buFont typeface="Symbol" charset="2"/>
              <a:buChar char=""/>
            </a:pPr>
            <a:r>
              <a:rPr b="0" lang="de-DE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IEEE 1278-1993 - Standard for Distributed Interactive Simulation - Application protocols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2080" indent="-342720">
              <a:lnSpc>
                <a:spcPct val="100000"/>
              </a:lnSpc>
              <a:buClr>
                <a:srgbClr val="ca003b"/>
              </a:buClr>
              <a:buFont typeface="Symbol" charset="2"/>
              <a:buChar char=""/>
            </a:pPr>
            <a:r>
              <a:rPr b="0" lang="de-DE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Neuste Version ist: IEEE 1278.1 - 2012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2080" indent="-342720">
              <a:lnSpc>
                <a:spcPct val="100000"/>
              </a:lnSpc>
              <a:buClr>
                <a:srgbClr val="ca003b"/>
              </a:buClr>
              <a:buFont typeface="Symbol" charset="2"/>
              <a:buChar char=""/>
            </a:pPr>
            <a:r>
              <a:rPr b="0" lang="de-DE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„</a:t>
            </a:r>
            <a:r>
              <a:rPr b="0" lang="de-DE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open-dis“ vom „MOVES“ Institut  der „Naval Postgraduate School“ entwickelt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4880" indent="-342720">
              <a:lnSpc>
                <a:spcPct val="100000"/>
              </a:lnSpc>
              <a:buClr>
                <a:srgbClr val="ca003b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Grundidee: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Vernetzen von unterschiedlichen Simulationen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bilden unterschiedliche Dinge ab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Einheiten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Logistik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Simulationsmanagement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44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Grundidee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367440" y="1977480"/>
            <a:ext cx="1445760" cy="6836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80880" y="4876920"/>
            <a:ext cx="1674360" cy="6836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State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752480" y="3200400"/>
            <a:ext cx="1598040" cy="11408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Interaction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2590920" y="4876920"/>
            <a:ext cx="1674360" cy="6836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Collision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4800600" y="3200400"/>
            <a:ext cx="1598040" cy="11408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Warfare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4724280" y="4876920"/>
            <a:ext cx="1674360" cy="6836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6781680" y="4876920"/>
            <a:ext cx="1674360" cy="683640"/>
          </a:xfrm>
          <a:prstGeom prst="rect">
            <a:avLst/>
          </a:prstGeom>
          <a:noFill/>
          <a:ln w="9360"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Detonation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Line 10"/>
          <p:cNvSpPr/>
          <p:nvPr/>
        </p:nvSpPr>
        <p:spPr>
          <a:xfrm flipV="1">
            <a:off x="1295280" y="4343400"/>
            <a:ext cx="1143000" cy="53316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11"/>
          <p:cNvSpPr/>
          <p:nvPr/>
        </p:nvSpPr>
        <p:spPr>
          <a:xfrm flipH="1" flipV="1">
            <a:off x="2743200" y="4343400"/>
            <a:ext cx="609480" cy="53316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12"/>
          <p:cNvSpPr/>
          <p:nvPr/>
        </p:nvSpPr>
        <p:spPr>
          <a:xfrm flipV="1">
            <a:off x="2666880" y="2666880"/>
            <a:ext cx="1143000" cy="53352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13"/>
          <p:cNvSpPr/>
          <p:nvPr/>
        </p:nvSpPr>
        <p:spPr>
          <a:xfrm flipH="1" flipV="1">
            <a:off x="4267080" y="2666880"/>
            <a:ext cx="1219320" cy="53352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4"/>
          <p:cNvSpPr/>
          <p:nvPr/>
        </p:nvSpPr>
        <p:spPr>
          <a:xfrm flipV="1">
            <a:off x="5181480" y="4343400"/>
            <a:ext cx="533520" cy="53316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15"/>
          <p:cNvSpPr/>
          <p:nvPr/>
        </p:nvSpPr>
        <p:spPr>
          <a:xfrm flipH="1" flipV="1">
            <a:off x="6019560" y="4343400"/>
            <a:ext cx="1371600" cy="533160"/>
          </a:xfrm>
          <a:prstGeom prst="line">
            <a:avLst/>
          </a:prstGeom>
          <a:ln w="2844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"/>
          <p:cNvSpPr/>
          <p:nvPr/>
        </p:nvSpPr>
        <p:spPr>
          <a:xfrm>
            <a:off x="228240" y="566280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[5]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51640" y="1124640"/>
            <a:ext cx="8638920" cy="51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State PDU 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Header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ID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Force ID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Variable Records(N)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Type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Alternative Entity Type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Location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Linear Velocity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Orientation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 Parameter records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51640" y="260640"/>
            <a:ext cx="719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5276520"/>
            <a:ext cx="3499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3" name="Table 3"/>
          <p:cNvGraphicFramePr/>
          <p:nvPr/>
        </p:nvGraphicFramePr>
        <p:xfrm>
          <a:off x="108000" y="1053000"/>
          <a:ext cx="8784360" cy="4149000"/>
        </p:xfrm>
        <a:graphic>
          <a:graphicData uri="http://schemas.openxmlformats.org/drawingml/2006/table">
            <a:tbl>
              <a:tblPr/>
              <a:tblGrid>
                <a:gridCol w="1132560"/>
                <a:gridCol w="2668680"/>
                <a:gridCol w="4983480"/>
              </a:tblGrid>
              <a:tr h="701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1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Field size (bits)</a:t>
                      </a:r>
                      <a:endParaRPr b="0" lang="de-DE" sz="11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rowSpan="8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05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96</a:t>
                      </a:r>
                      <a:endParaRPr b="0" lang="de-DE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PDU Header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Protocol Version—8-bit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(IEEE 1278.1A-1998 (6))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Exercise ID—8-bit unsigned integer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(0)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PDU Type—8-bit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(Entity State (1))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Protocol Family—8-bit enumeration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(Entity information/interaction (1))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Timestamp—32-bit unsigned integer 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Length—16-bit unsigned integer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(208)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87280"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 v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PDU Status—8-bit record 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3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Padding—8 bits unused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7280">
                <a:tc row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05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48</a:t>
                      </a:r>
                      <a:endParaRPr b="0" lang="de-DE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ID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Site Number—16-bit unsigned integer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(0)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3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Application Number—16-bit unsigned integer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(1)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Entity Number—16-bit unsigned integer </a:t>
                      </a:r>
                      <a:r>
                        <a:rPr b="0" lang="de-DE" sz="12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(1)</a:t>
                      </a:r>
                      <a:endParaRPr b="0" lang="de-DE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LibreOffice/5.2.7.2$Linux_X86_64 LibreOffice_project/20m0$Build-2</Application>
  <Company>unibw-hamburg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2004-01-27T06:52:56Z</dcterms:created>
  <dc:creator>Klauer</dc:creator>
  <dc:description/>
  <dc:language>de-DE</dc:language>
  <cp:lastModifiedBy/>
  <dcterms:modified xsi:type="dcterms:W3CDTF">2018-09-11T14:11:29Z</dcterms:modified>
  <cp:revision>412</cp:revision>
  <dc:subject/>
  <dc:title>Kapitel 2 Betreibssysteme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unibw-hamburg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